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6"/>
  </p:notesMasterIdLst>
  <p:sldIdLst>
    <p:sldId id="256" r:id="rId2"/>
    <p:sldId id="257" r:id="rId3"/>
    <p:sldId id="258" r:id="rId4"/>
    <p:sldId id="259" r:id="rId5"/>
    <p:sldId id="260" r:id="rId6"/>
    <p:sldId id="295"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96" r:id="rId22"/>
    <p:sldId id="303" r:id="rId23"/>
    <p:sldId id="302" r:id="rId24"/>
    <p:sldId id="297" r:id="rId25"/>
    <p:sldId id="301" r:id="rId26"/>
    <p:sldId id="300" r:id="rId27"/>
    <p:sldId id="299" r:id="rId28"/>
    <p:sldId id="298" r:id="rId29"/>
    <p:sldId id="310" r:id="rId30"/>
    <p:sldId id="309" r:id="rId31"/>
    <p:sldId id="308" r:id="rId32"/>
    <p:sldId id="307" r:id="rId33"/>
    <p:sldId id="306" r:id="rId34"/>
    <p:sldId id="305" r:id="rId35"/>
    <p:sldId id="304" r:id="rId36"/>
    <p:sldId id="311" r:id="rId37"/>
    <p:sldId id="276" r:id="rId38"/>
    <p:sldId id="312" r:id="rId39"/>
    <p:sldId id="313" r:id="rId40"/>
    <p:sldId id="314" r:id="rId41"/>
    <p:sldId id="319" r:id="rId42"/>
    <p:sldId id="318" r:id="rId43"/>
    <p:sldId id="317" r:id="rId44"/>
    <p:sldId id="316" r:id="rId45"/>
    <p:sldId id="321" r:id="rId46"/>
    <p:sldId id="322" r:id="rId47"/>
    <p:sldId id="315" r:id="rId48"/>
    <p:sldId id="320" r:id="rId49"/>
    <p:sldId id="323" r:id="rId50"/>
    <p:sldId id="327" r:id="rId51"/>
    <p:sldId id="324" r:id="rId52"/>
    <p:sldId id="330" r:id="rId53"/>
    <p:sldId id="329" r:id="rId54"/>
    <p:sldId id="328" r:id="rId55"/>
    <p:sldId id="277" r:id="rId56"/>
    <p:sldId id="335" r:id="rId57"/>
    <p:sldId id="334" r:id="rId58"/>
    <p:sldId id="333" r:id="rId59"/>
    <p:sldId id="331" r:id="rId60"/>
    <p:sldId id="336" r:id="rId61"/>
    <p:sldId id="340" r:id="rId62"/>
    <p:sldId id="337" r:id="rId63"/>
    <p:sldId id="339" r:id="rId64"/>
    <p:sldId id="338" r:id="rId65"/>
    <p:sldId id="341" r:id="rId66"/>
    <p:sldId id="343" r:id="rId67"/>
    <p:sldId id="345" r:id="rId68"/>
    <p:sldId id="344" r:id="rId69"/>
    <p:sldId id="346" r:id="rId70"/>
    <p:sldId id="348" r:id="rId71"/>
    <p:sldId id="349" r:id="rId72"/>
    <p:sldId id="347" r:id="rId73"/>
    <p:sldId id="350" r:id="rId74"/>
    <p:sldId id="351" r:id="rId75"/>
  </p:sldIdLst>
  <p:sldSz cx="9144000" cy="5143500" type="screen16x9"/>
  <p:notesSz cx="6858000" cy="9144000"/>
  <p:embeddedFontLst>
    <p:embeddedFont>
      <p:font typeface="Fira Sans SemiBold" charset="0"/>
      <p:regular r:id="rId77"/>
      <p:bold r:id="rId78"/>
      <p:italic r:id="rId79"/>
      <p:boldItalic r:id="rId80"/>
    </p:embeddedFont>
    <p:embeddedFont>
      <p:font typeface="Fira Sans Light" charset="0"/>
      <p:regular r:id="rId81"/>
      <p:bold r:id="rId82"/>
      <p:italic r:id="rId83"/>
      <p:boldItalic r:id="rId84"/>
    </p:embeddedFont>
    <p:embeddedFont>
      <p:font typeface="Calibri" pitchFamily="34" charset="0"/>
      <p:regular r:id="rId85"/>
      <p:bold r:id="rId86"/>
      <p:italic r:id="rId87"/>
      <p:boldItalic r:id="rId88"/>
    </p:embeddedFont>
    <p:embeddedFont>
      <p:font typeface="Arial Black" pitchFamily="34" charset="0"/>
      <p:bold r:id="rId89"/>
    </p:embeddedFont>
    <p:embeddedFont>
      <p:font typeface="Fira Sans Medium" charset="0"/>
      <p:regular r:id="rId90"/>
      <p:bold r:id="rId91"/>
      <p:italic r:id="rId92"/>
      <p:boldItalic r:id="rId93"/>
    </p:embeddedFont>
    <p:embeddedFont>
      <p:font typeface="Fira Sans"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9800860D-6354-4378-A09D-8DFCC888E2C9}">
  <a:tblStyle styleId="{9800860D-6354-4378-A09D-8DFCC888E2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3F8801-1707-46FC-A2A7-8ED0A2465BA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658"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font" Target="fonts/font13.fntdata"/><Relationship Id="rId97"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2"/>
            </a:gs>
            <a:gs pos="72000">
              <a:schemeClr val="accent3"/>
            </a:gs>
            <a:gs pos="100000">
              <a:schemeClr val="accent3"/>
            </a:gs>
          </a:gsLst>
          <a:lin ang="540070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74" name="Google Shape;74;p11"/>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5" name="Google Shape;75;p1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6" name="Google Shape;76;p1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7" name="Google Shape;77;p11"/>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8" name="Google Shape;78;p11"/>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9" name="Google Shape;79;p11"/>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chemeClr val="accent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 name="Google Shape;16;p3"/>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 name="Google Shape;17;p3"/>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779100" y="1984688"/>
            <a:ext cx="5040600" cy="632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9" name="Google Shape;19;p3"/>
          <p:cNvSpPr txBox="1">
            <a:spLocks noGrp="1"/>
          </p:cNvSpPr>
          <p:nvPr>
            <p:ph type="subTitle" idx="1"/>
          </p:nvPr>
        </p:nvSpPr>
        <p:spPr>
          <a:xfrm>
            <a:off x="779100" y="2713913"/>
            <a:ext cx="5040600" cy="4449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1777400" y="2161800"/>
            <a:ext cx="5589300" cy="81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Fira Sans Medium"/>
              <a:buChar char="●"/>
              <a:defRPr sz="2800">
                <a:latin typeface="Fira Sans Medium"/>
                <a:ea typeface="Fira Sans Medium"/>
                <a:cs typeface="Fira Sans Medium"/>
                <a:sym typeface="Fira Sans Medium"/>
              </a:defRPr>
            </a:lvl1pPr>
            <a:lvl2pPr marL="914400" lvl="1"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2pPr>
            <a:lvl3pPr marL="1371600" lvl="2"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3pPr>
            <a:lvl4pPr marL="1828800" lvl="3"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4pPr>
            <a:lvl5pPr marL="2286000" lvl="4"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5pPr>
            <a:lvl6pPr marL="2743200" lvl="5"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6pPr>
            <a:lvl7pPr marL="3200400" lvl="6"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7pPr>
            <a:lvl8pPr marL="3657600" lvl="7"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8pPr>
            <a:lvl9pPr marL="4114800" lvl="8" indent="-406400" algn="ctr" rtl="0">
              <a:spcBef>
                <a:spcPts val="800"/>
              </a:spcBef>
              <a:spcAft>
                <a:spcPts val="800"/>
              </a:spcAft>
              <a:buSzPts val="2800"/>
              <a:buFont typeface="Fira Sans Medium"/>
              <a:buChar char="■"/>
              <a:defRPr sz="2800">
                <a:latin typeface="Fira Sans Medium"/>
                <a:ea typeface="Fira Sans Medium"/>
                <a:cs typeface="Fira Sans Medium"/>
                <a:sym typeface="Fira Sans Medium"/>
              </a:defRPr>
            </a:lvl9pPr>
          </a:lstStyle>
          <a:p>
            <a:endParaRPr/>
          </a:p>
        </p:txBody>
      </p:sp>
      <p:sp>
        <p:nvSpPr>
          <p:cNvPr id="22" name="Google Shape;22;p4"/>
          <p:cNvSpPr txBox="1"/>
          <p:nvPr/>
        </p:nvSpPr>
        <p:spPr>
          <a:xfrm>
            <a:off x="3593400" y="286244"/>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3"/>
                </a:solidFill>
                <a:latin typeface="Fira Sans"/>
                <a:ea typeface="Fira Sans"/>
                <a:cs typeface="Fira Sans"/>
                <a:sym typeface="Fira Sans"/>
              </a:rPr>
              <a:t>“</a:t>
            </a:r>
            <a:endParaRPr sz="9600">
              <a:solidFill>
                <a:schemeClr val="accent3"/>
              </a:solidFill>
              <a:latin typeface="Fira Sans"/>
              <a:ea typeface="Fira Sans"/>
              <a:cs typeface="Fira Sans"/>
              <a:sym typeface="Fira Sans"/>
            </a:endParaRPr>
          </a:p>
        </p:txBody>
      </p:sp>
      <p:sp>
        <p:nvSpPr>
          <p:cNvPr id="23" name="Google Shape;23;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4" name="Google Shape;24;p4"/>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 name="Google Shape;25;p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 name="Google Shape;26;p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 name="Google Shape;27;p4"/>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 name="Google Shape;28;p4"/>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9" name="Google Shape;29;p4"/>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2" name="Google Shape;32;p5"/>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3" name="Google Shape;33;p5"/>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4" name="Google Shape;34;p5"/>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 name="Google Shape;35;p5"/>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6" name="Google Shape;3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6"/>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 name="Google Shape;39;p6"/>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 name="Google Shape;40;p6"/>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 name="Google Shape;41;p6"/>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6"/>
          <p:cNvSpPr txBox="1">
            <a:spLocks noGrp="1"/>
          </p:cNvSpPr>
          <p:nvPr>
            <p:ph type="body" idx="1"/>
          </p:nvPr>
        </p:nvSpPr>
        <p:spPr>
          <a:xfrm>
            <a:off x="779100"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3" name="Google Shape;43;p6"/>
          <p:cNvSpPr txBox="1">
            <a:spLocks noGrp="1"/>
          </p:cNvSpPr>
          <p:nvPr>
            <p:ph type="body" idx="2"/>
          </p:nvPr>
        </p:nvSpPr>
        <p:spPr>
          <a:xfrm>
            <a:off x="4488203"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4" name="Google Shape;4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5"/>
        <p:cNvGrpSpPr/>
        <p:nvPr/>
      </p:nvGrpSpPr>
      <p:grpSpPr>
        <a:xfrm>
          <a:off x="0" y="0"/>
          <a:ext cx="0" cy="0"/>
          <a:chOff x="0" y="0"/>
          <a:chExt cx="0" cy="0"/>
        </a:xfrm>
      </p:grpSpPr>
      <p:sp>
        <p:nvSpPr>
          <p:cNvPr id="46" name="Google Shape;46;p7"/>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7" name="Google Shape;47;p7"/>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8" name="Google Shape;48;p7"/>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9" name="Google Shape;49;p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0" name="Google Shape;50;p7"/>
          <p:cNvSpPr txBox="1">
            <a:spLocks noGrp="1"/>
          </p:cNvSpPr>
          <p:nvPr>
            <p:ph type="body" idx="1"/>
          </p:nvPr>
        </p:nvSpPr>
        <p:spPr>
          <a:xfrm>
            <a:off x="779100"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1" name="Google Shape;51;p7"/>
          <p:cNvSpPr txBox="1">
            <a:spLocks noGrp="1"/>
          </p:cNvSpPr>
          <p:nvPr>
            <p:ph type="body" idx="2"/>
          </p:nvPr>
        </p:nvSpPr>
        <p:spPr>
          <a:xfrm>
            <a:off x="3175738"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2" name="Google Shape;52;p7"/>
          <p:cNvSpPr txBox="1">
            <a:spLocks noGrp="1"/>
          </p:cNvSpPr>
          <p:nvPr>
            <p:ph type="body" idx="3"/>
          </p:nvPr>
        </p:nvSpPr>
        <p:spPr>
          <a:xfrm>
            <a:off x="5572375"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a:endParaRPr/>
          </a:p>
        </p:txBody>
      </p:sp>
      <p:sp>
        <p:nvSpPr>
          <p:cNvPr id="53" name="Google Shape;53;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8"/>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6" name="Google Shape;56;p8"/>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7" name="Google Shape;57;p8"/>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8" name="Google Shape;58;p8"/>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 name="Google Shape;5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9"/>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CC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2" name="Google Shape;62;p9"/>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3" name="Google Shape;63;p9"/>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4" name="Google Shape;64;p9"/>
          <p:cNvSpPr txBox="1">
            <a:spLocks noGrp="1"/>
          </p:cNvSpPr>
          <p:nvPr>
            <p:ph type="body" idx="1"/>
          </p:nvPr>
        </p:nvSpPr>
        <p:spPr>
          <a:xfrm>
            <a:off x="779100" y="4406300"/>
            <a:ext cx="6477600" cy="5196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65" name="Google Shape;65;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0"/>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8" name="Google Shape;68;p10"/>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69" name="Google Shape;69;p10"/>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0" name="Google Shape;7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71" name="Google Shape;71;p10"/>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marL="914400" lvl="1" indent="-3810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marL="1371600" lvl="2" indent="-3810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marL="1828800" lvl="3"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marL="2286000" lvl="4"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marL="2743200" lvl="5"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marL="3200400" lvl="6"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marL="3657600" lvl="7"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marL="4114800" lvl="8" indent="-3810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ira Sans SemiBold"/>
                <a:ea typeface="Fira Sans SemiBold"/>
                <a:cs typeface="Fira Sans SemiBold"/>
                <a:sym typeface="Fira Sans SemiBold"/>
              </a:defRPr>
            </a:lvl1pPr>
            <a:lvl2pPr lvl="1" algn="r" rtl="0">
              <a:buNone/>
              <a:defRPr sz="1300">
                <a:solidFill>
                  <a:schemeClr val="lt1"/>
                </a:solidFill>
                <a:latin typeface="Fira Sans SemiBold"/>
                <a:ea typeface="Fira Sans SemiBold"/>
                <a:cs typeface="Fira Sans SemiBold"/>
                <a:sym typeface="Fira Sans SemiBold"/>
              </a:defRPr>
            </a:lvl2pPr>
            <a:lvl3pPr lvl="2" algn="r" rtl="0">
              <a:buNone/>
              <a:defRPr sz="1300">
                <a:solidFill>
                  <a:schemeClr val="lt1"/>
                </a:solidFill>
                <a:latin typeface="Fira Sans SemiBold"/>
                <a:ea typeface="Fira Sans SemiBold"/>
                <a:cs typeface="Fira Sans SemiBold"/>
                <a:sym typeface="Fira Sans SemiBold"/>
              </a:defRPr>
            </a:lvl3pPr>
            <a:lvl4pPr lvl="3" algn="r" rtl="0">
              <a:buNone/>
              <a:defRPr sz="1300">
                <a:solidFill>
                  <a:schemeClr val="lt1"/>
                </a:solidFill>
                <a:latin typeface="Fira Sans SemiBold"/>
                <a:ea typeface="Fira Sans SemiBold"/>
                <a:cs typeface="Fira Sans SemiBold"/>
                <a:sym typeface="Fira Sans SemiBold"/>
              </a:defRPr>
            </a:lvl4pPr>
            <a:lvl5pPr lvl="4" algn="r" rtl="0">
              <a:buNone/>
              <a:defRPr sz="1300">
                <a:solidFill>
                  <a:schemeClr val="lt1"/>
                </a:solidFill>
                <a:latin typeface="Fira Sans SemiBold"/>
                <a:ea typeface="Fira Sans SemiBold"/>
                <a:cs typeface="Fira Sans SemiBold"/>
                <a:sym typeface="Fira Sans SemiBold"/>
              </a:defRPr>
            </a:lvl5pPr>
            <a:lvl6pPr lvl="5" algn="r" rtl="0">
              <a:buNone/>
              <a:defRPr sz="1300">
                <a:solidFill>
                  <a:schemeClr val="lt1"/>
                </a:solidFill>
                <a:latin typeface="Fira Sans SemiBold"/>
                <a:ea typeface="Fira Sans SemiBold"/>
                <a:cs typeface="Fira Sans SemiBold"/>
                <a:sym typeface="Fira Sans SemiBold"/>
              </a:defRPr>
            </a:lvl6pPr>
            <a:lvl7pPr lvl="6" algn="r" rtl="0">
              <a:buNone/>
              <a:defRPr sz="1300">
                <a:solidFill>
                  <a:schemeClr val="lt1"/>
                </a:solidFill>
                <a:latin typeface="Fira Sans SemiBold"/>
                <a:ea typeface="Fira Sans SemiBold"/>
                <a:cs typeface="Fira Sans SemiBold"/>
                <a:sym typeface="Fira Sans SemiBold"/>
              </a:defRPr>
            </a:lvl7pPr>
            <a:lvl8pPr lvl="7" algn="r" rtl="0">
              <a:buNone/>
              <a:defRPr sz="1300">
                <a:solidFill>
                  <a:schemeClr val="lt1"/>
                </a:solidFill>
                <a:latin typeface="Fira Sans SemiBold"/>
                <a:ea typeface="Fira Sans SemiBold"/>
                <a:cs typeface="Fira Sans SemiBold"/>
                <a:sym typeface="Fira Sans SemiBold"/>
              </a:defRPr>
            </a:lvl8pPr>
            <a:lvl9pPr lvl="8" algn="r" rtl="0">
              <a:buNone/>
              <a:defRPr sz="1300">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 name="Rectangle 4"/>
          <p:cNvSpPr/>
          <p:nvPr userDrawn="1"/>
        </p:nvSpPr>
        <p:spPr>
          <a:xfrm>
            <a:off x="0" y="0"/>
            <a:ext cx="1907704" cy="699542"/>
          </a:xfrm>
          <a:prstGeom prst="rect">
            <a:avLst/>
          </a:prstGeom>
          <a:blipFill dpi="0" rotWithShape="1">
            <a:blip r:embed="rId12">
              <a:alphaModFix amt="78000"/>
            </a:blip>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Customer Retention</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1" name="Picture 10" descr="5.png"/>
          <p:cNvPicPr>
            <a:picLocks noChangeAspect="1"/>
          </p:cNvPicPr>
          <p:nvPr/>
        </p:nvPicPr>
        <p:blipFill>
          <a:blip r:embed="rId3"/>
          <a:stretch>
            <a:fillRect/>
          </a:stretch>
        </p:blipFill>
        <p:spPr>
          <a:xfrm>
            <a:off x="773100" y="483518"/>
            <a:ext cx="7597799" cy="465258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1"/>
          <p:cNvPicPr preferRelativeResize="0"/>
          <p:nvPr/>
        </p:nvPicPr>
        <p:blipFill rotWithShape="1">
          <a:blip r:embed="rId3">
            <a:alphaModFix/>
          </a:blip>
          <a:srcRect l="13247" r="13239"/>
          <a:stretch/>
        </p:blipFill>
        <p:spPr>
          <a:xfrm>
            <a:off x="3468826" y="0"/>
            <a:ext cx="5675184" cy="5143500"/>
          </a:xfrm>
          <a:custGeom>
            <a:avLst/>
            <a:gdLst/>
            <a:ahLst/>
            <a:cxnLst/>
            <a:rect l="l" t="t" r="r" b="b"/>
            <a:pathLst>
              <a:path w="21600" h="21600" extrusionOk="0">
                <a:moveTo>
                  <a:pt x="0" y="0"/>
                </a:moveTo>
                <a:cubicBezTo>
                  <a:pt x="3358" y="3729"/>
                  <a:pt x="5435" y="8863"/>
                  <a:pt x="5435" y="14535"/>
                </a:cubicBezTo>
                <a:cubicBezTo>
                  <a:pt x="5437" y="16944"/>
                  <a:pt x="5056" y="19336"/>
                  <a:pt x="4309" y="21600"/>
                </a:cubicBezTo>
                <a:lnTo>
                  <a:pt x="21600" y="21600"/>
                </a:lnTo>
                <a:lnTo>
                  <a:pt x="21600" y="0"/>
                </a:lnTo>
                <a:lnTo>
                  <a:pt x="0" y="0"/>
                </a:lnTo>
                <a:close/>
              </a:path>
            </a:pathLst>
          </a:custGeom>
          <a:noFill/>
          <a:ln>
            <a:noFill/>
          </a:ln>
        </p:spPr>
      </p:pic>
      <p:sp>
        <p:nvSpPr>
          <p:cNvPr id="166" name="Google Shape;166;p2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7" name="Google Shape;167;p2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0" name="Google Shape;170;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pic>
        <p:nvPicPr>
          <p:cNvPr id="1026" name="Picture 2"/>
          <p:cNvPicPr>
            <a:picLocks noChangeAspect="1" noChangeArrowheads="1"/>
          </p:cNvPicPr>
          <p:nvPr/>
        </p:nvPicPr>
        <p:blipFill>
          <a:blip r:embed="rId4"/>
          <a:srcRect/>
          <a:stretch>
            <a:fillRect/>
          </a:stretch>
        </p:blipFill>
        <p:spPr bwMode="auto">
          <a:xfrm>
            <a:off x="3275856" y="123478"/>
            <a:ext cx="3917950" cy="4845050"/>
          </a:xfrm>
          <a:prstGeom prst="rect">
            <a:avLst/>
          </a:prstGeom>
          <a:noFill/>
          <a:ln w="9525">
            <a:noFill/>
            <a:miter lim="800000"/>
            <a:headEnd/>
            <a:tailEnd/>
          </a:ln>
        </p:spPr>
      </p:pic>
      <p:sp>
        <p:nvSpPr>
          <p:cNvPr id="10" name="TextBox 9"/>
          <p:cNvSpPr txBox="1"/>
          <p:nvPr/>
        </p:nvSpPr>
        <p:spPr>
          <a:xfrm>
            <a:off x="611560" y="1059582"/>
            <a:ext cx="2448272" cy="523220"/>
          </a:xfrm>
          <a:prstGeom prst="rect">
            <a:avLst/>
          </a:prstGeom>
          <a:noFill/>
        </p:spPr>
        <p:txBody>
          <a:bodyPr wrap="square" rtlCol="0">
            <a:spAutoFit/>
          </a:bodyPr>
          <a:lstStyle/>
          <a:p>
            <a:r>
              <a:rPr lang="en-US" b="1" dirty="0" smtClean="0"/>
              <a:t>Ages Ranges toward site recommendations</a:t>
            </a:r>
            <a:endParaRPr lang="en-US"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1475656" y="843558"/>
            <a:ext cx="5530850" cy="368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691680" y="123478"/>
            <a:ext cx="6315075" cy="466725"/>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1907704" y="555526"/>
            <a:ext cx="4972050" cy="4587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1259632" y="915566"/>
            <a:ext cx="6318250" cy="398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pic>
        <p:nvPicPr>
          <p:cNvPr id="5123" name="Picture 3"/>
          <p:cNvPicPr>
            <a:picLocks noChangeAspect="1" noChangeArrowheads="1"/>
          </p:cNvPicPr>
          <p:nvPr/>
        </p:nvPicPr>
        <p:blipFill>
          <a:blip r:embed="rId3"/>
          <a:srcRect/>
          <a:stretch>
            <a:fillRect/>
          </a:stretch>
        </p:blipFill>
        <p:spPr bwMode="auto">
          <a:xfrm>
            <a:off x="2771800" y="0"/>
            <a:ext cx="3076575" cy="638175"/>
          </a:xfrm>
          <a:prstGeom prst="rect">
            <a:avLst/>
          </a:prstGeom>
          <a:noFill/>
          <a:ln w="9525">
            <a:noFill/>
            <a:miter lim="800000"/>
            <a:headEnd/>
            <a:tailEnd/>
          </a:ln>
        </p:spPr>
      </p:pic>
      <p:pic>
        <p:nvPicPr>
          <p:cNvPr id="5124" name="Picture 4"/>
          <p:cNvPicPr>
            <a:picLocks noChangeAspect="1" noChangeArrowheads="1"/>
          </p:cNvPicPr>
          <p:nvPr/>
        </p:nvPicPr>
        <p:blipFill>
          <a:blip r:embed="rId4"/>
          <a:srcRect/>
          <a:stretch>
            <a:fillRect/>
          </a:stretch>
        </p:blipFill>
        <p:spPr bwMode="auto">
          <a:xfrm>
            <a:off x="2051720" y="1059582"/>
            <a:ext cx="4070350" cy="3689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2123728" y="0"/>
            <a:ext cx="4638675" cy="485775"/>
          </a:xfrm>
          <a:prstGeom prst="rect">
            <a:avLst/>
          </a:prstGeom>
          <a:noFill/>
          <a:ln w="9525">
            <a:noFill/>
            <a:miter lim="800000"/>
            <a:headEnd/>
            <a:tailEnd/>
          </a:ln>
        </p:spPr>
      </p:pic>
      <p:pic>
        <p:nvPicPr>
          <p:cNvPr id="6147" name="Picture 3"/>
          <p:cNvPicPr>
            <a:picLocks noChangeAspect="1" noChangeArrowheads="1"/>
          </p:cNvPicPr>
          <p:nvPr/>
        </p:nvPicPr>
        <p:blipFill>
          <a:blip r:embed="rId4"/>
          <a:srcRect/>
          <a:stretch>
            <a:fillRect/>
          </a:stretch>
        </p:blipFill>
        <p:spPr bwMode="auto">
          <a:xfrm>
            <a:off x="1619672" y="627534"/>
            <a:ext cx="4616450" cy="3930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2123728" y="0"/>
            <a:ext cx="4676775" cy="485775"/>
          </a:xfrm>
          <a:prstGeom prst="rect">
            <a:avLst/>
          </a:prstGeom>
          <a:noFill/>
          <a:ln w="9525">
            <a:noFill/>
            <a:miter lim="800000"/>
            <a:headEnd/>
            <a:tailEnd/>
          </a:ln>
        </p:spPr>
      </p:pic>
      <p:pic>
        <p:nvPicPr>
          <p:cNvPr id="7171" name="Picture 3"/>
          <p:cNvPicPr>
            <a:picLocks noChangeAspect="1" noChangeArrowheads="1"/>
          </p:cNvPicPr>
          <p:nvPr/>
        </p:nvPicPr>
        <p:blipFill>
          <a:blip r:embed="rId4"/>
          <a:srcRect/>
          <a:stretch>
            <a:fillRect/>
          </a:stretch>
        </p:blipFill>
        <p:spPr bwMode="auto">
          <a:xfrm>
            <a:off x="1812925" y="411509"/>
            <a:ext cx="5518150" cy="47288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8194" name="Picture 2"/>
          <p:cNvPicPr>
            <a:picLocks noChangeAspect="1" noChangeArrowheads="1"/>
          </p:cNvPicPr>
          <p:nvPr/>
        </p:nvPicPr>
        <p:blipFill>
          <a:blip r:embed="rId3"/>
          <a:srcRect/>
          <a:stretch>
            <a:fillRect/>
          </a:stretch>
        </p:blipFill>
        <p:spPr bwMode="auto">
          <a:xfrm>
            <a:off x="1619672" y="0"/>
            <a:ext cx="6581775" cy="371475"/>
          </a:xfrm>
          <a:prstGeom prst="rect">
            <a:avLst/>
          </a:prstGeom>
          <a:noFill/>
          <a:ln w="9525">
            <a:noFill/>
            <a:miter lim="800000"/>
            <a:headEnd/>
            <a:tailEnd/>
          </a:ln>
        </p:spPr>
      </p:pic>
      <p:pic>
        <p:nvPicPr>
          <p:cNvPr id="8195" name="Picture 3"/>
          <p:cNvPicPr>
            <a:picLocks noChangeAspect="1" noChangeArrowheads="1"/>
          </p:cNvPicPr>
          <p:nvPr/>
        </p:nvPicPr>
        <p:blipFill>
          <a:blip r:embed="rId4"/>
          <a:srcRect/>
          <a:stretch>
            <a:fillRect/>
          </a:stretch>
        </p:blipFill>
        <p:spPr bwMode="auto">
          <a:xfrm>
            <a:off x="1331640" y="699542"/>
            <a:ext cx="6191250" cy="427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9218" name="Picture 2"/>
          <p:cNvPicPr>
            <a:picLocks noChangeAspect="1" noChangeArrowheads="1"/>
          </p:cNvPicPr>
          <p:nvPr/>
        </p:nvPicPr>
        <p:blipFill>
          <a:blip r:embed="rId3"/>
          <a:srcRect/>
          <a:stretch>
            <a:fillRect/>
          </a:stretch>
        </p:blipFill>
        <p:spPr bwMode="auto">
          <a:xfrm>
            <a:off x="2051720" y="195486"/>
            <a:ext cx="1247775" cy="409575"/>
          </a:xfrm>
          <a:prstGeom prst="rect">
            <a:avLst/>
          </a:prstGeom>
          <a:noFill/>
          <a:ln w="9525">
            <a:noFill/>
            <a:miter lim="800000"/>
            <a:headEnd/>
            <a:tailEnd/>
          </a:ln>
        </p:spPr>
      </p:pic>
      <p:pic>
        <p:nvPicPr>
          <p:cNvPr id="9220" name="Picture 4"/>
          <p:cNvPicPr>
            <a:picLocks noChangeAspect="1" noChangeArrowheads="1"/>
          </p:cNvPicPr>
          <p:nvPr/>
        </p:nvPicPr>
        <p:blipFill>
          <a:blip r:embed="rId4"/>
          <a:srcRect/>
          <a:stretch>
            <a:fillRect/>
          </a:stretch>
        </p:blipFill>
        <p:spPr bwMode="auto">
          <a:xfrm>
            <a:off x="1043608" y="627534"/>
            <a:ext cx="5861050" cy="3956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79100" y="627534"/>
            <a:ext cx="6962100" cy="1800200"/>
          </a:xfrm>
          <a:prstGeom prst="rect">
            <a:avLst/>
          </a:prstGeom>
        </p:spPr>
        <p:txBody>
          <a:bodyPr spcFirstLastPara="1" wrap="square" lIns="0" tIns="0" rIns="0" bIns="0" anchor="b" anchorCtr="0">
            <a:noAutofit/>
          </a:bodyPr>
          <a:lstStyle/>
          <a:p>
            <a:r>
              <a:rPr lang="en-US" b="1" dirty="0" smtClean="0"/>
              <a:t>E-retail factors for customer activation and retention: A case study from Indian e-commerce customers</a:t>
            </a:r>
            <a:endParaRPr lang="en-US" b="1" dirty="0"/>
          </a:p>
        </p:txBody>
      </p:sp>
      <p:sp>
        <p:nvSpPr>
          <p:cNvPr id="91" name="Google Shape;91;p13"/>
          <p:cNvSpPr txBox="1">
            <a:spLocks noGrp="1"/>
          </p:cNvSpPr>
          <p:nvPr>
            <p:ph type="body" idx="1"/>
          </p:nvPr>
        </p:nvSpPr>
        <p:spPr>
          <a:xfrm>
            <a:off x="755576" y="2787774"/>
            <a:ext cx="7560840" cy="1626350"/>
          </a:xfrm>
          <a:prstGeom prst="rect">
            <a:avLst/>
          </a:prstGeom>
        </p:spPr>
        <p:txBody>
          <a:bodyPr spcFirstLastPara="1" wrap="square" lIns="0" tIns="0" rIns="0" bIns="0" anchor="t" anchorCtr="0">
            <a:noAutofit/>
          </a:bodyPr>
          <a:lstStyle/>
          <a:p>
            <a:pPr marL="0" lvl="0" indent="0">
              <a:buClr>
                <a:schemeClr val="dk1"/>
              </a:buClr>
              <a:buSzPts val="1100"/>
              <a:buNone/>
            </a:pPr>
            <a:r>
              <a:rPr lang="en-US" sz="1000" dirty="0" smtClean="0"/>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a:t>
            </a:r>
            <a:r>
              <a:rPr lang="en-US" sz="1000" dirty="0" smtClean="0"/>
              <a:t>satisfaction.</a:t>
            </a:r>
            <a:endParaRPr sz="1000" dirty="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0242" name="Picture 2"/>
          <p:cNvPicPr>
            <a:picLocks noChangeAspect="1" noChangeArrowheads="1"/>
          </p:cNvPicPr>
          <p:nvPr/>
        </p:nvPicPr>
        <p:blipFill>
          <a:blip r:embed="rId3"/>
          <a:srcRect/>
          <a:stretch>
            <a:fillRect/>
          </a:stretch>
        </p:blipFill>
        <p:spPr bwMode="auto">
          <a:xfrm>
            <a:off x="2051720" y="0"/>
            <a:ext cx="6315075" cy="352425"/>
          </a:xfrm>
          <a:prstGeom prst="rect">
            <a:avLst/>
          </a:prstGeom>
          <a:noFill/>
          <a:ln w="9525">
            <a:noFill/>
            <a:miter lim="800000"/>
            <a:headEnd/>
            <a:tailEnd/>
          </a:ln>
        </p:spPr>
      </p:pic>
      <p:pic>
        <p:nvPicPr>
          <p:cNvPr id="10243" name="Picture 3"/>
          <p:cNvPicPr>
            <a:picLocks noChangeAspect="1" noChangeArrowheads="1"/>
          </p:cNvPicPr>
          <p:nvPr/>
        </p:nvPicPr>
        <p:blipFill>
          <a:blip r:embed="rId4"/>
          <a:srcRect/>
          <a:stretch>
            <a:fillRect/>
          </a:stretch>
        </p:blipFill>
        <p:spPr bwMode="auto">
          <a:xfrm>
            <a:off x="528638" y="771550"/>
            <a:ext cx="8086725" cy="41764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1266" name="Picture 2"/>
          <p:cNvPicPr>
            <a:picLocks noChangeAspect="1" noChangeArrowheads="1"/>
          </p:cNvPicPr>
          <p:nvPr/>
        </p:nvPicPr>
        <p:blipFill>
          <a:blip r:embed="rId3"/>
          <a:srcRect/>
          <a:stretch>
            <a:fillRect/>
          </a:stretch>
        </p:blipFill>
        <p:spPr bwMode="auto">
          <a:xfrm>
            <a:off x="1876425" y="822325"/>
            <a:ext cx="5391150" cy="349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827583" y="771551"/>
            <a:ext cx="6912769" cy="40324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481013" y="843558"/>
            <a:ext cx="7979419" cy="41237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395288" y="771550"/>
            <a:ext cx="8353425" cy="4186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5362" name="Picture 2"/>
          <p:cNvPicPr>
            <a:picLocks noChangeAspect="1" noChangeArrowheads="1"/>
          </p:cNvPicPr>
          <p:nvPr/>
        </p:nvPicPr>
        <p:blipFill>
          <a:blip r:embed="rId3"/>
          <a:srcRect/>
          <a:stretch>
            <a:fillRect/>
          </a:stretch>
        </p:blipFill>
        <p:spPr bwMode="auto">
          <a:xfrm>
            <a:off x="1835696" y="915566"/>
            <a:ext cx="545465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6386" name="Picture 2"/>
          <p:cNvPicPr>
            <a:picLocks noChangeAspect="1" noChangeArrowheads="1"/>
          </p:cNvPicPr>
          <p:nvPr/>
        </p:nvPicPr>
        <p:blipFill>
          <a:blip r:embed="rId3"/>
          <a:srcRect/>
          <a:stretch>
            <a:fillRect/>
          </a:stretch>
        </p:blipFill>
        <p:spPr bwMode="auto">
          <a:xfrm>
            <a:off x="1763688" y="1203598"/>
            <a:ext cx="5514975" cy="1743075"/>
          </a:xfrm>
          <a:prstGeom prst="rect">
            <a:avLst/>
          </a:prstGeom>
          <a:noFill/>
          <a:ln w="9525">
            <a:noFill/>
            <a:miter lim="800000"/>
            <a:headEnd/>
            <a:tailEnd/>
          </a:ln>
        </p:spPr>
      </p:pic>
      <p:pic>
        <p:nvPicPr>
          <p:cNvPr id="16387" name="Picture 3"/>
          <p:cNvPicPr>
            <a:picLocks noChangeAspect="1" noChangeArrowheads="1"/>
          </p:cNvPicPr>
          <p:nvPr/>
        </p:nvPicPr>
        <p:blipFill>
          <a:blip r:embed="rId4"/>
          <a:srcRect/>
          <a:stretch>
            <a:fillRect/>
          </a:stretch>
        </p:blipFill>
        <p:spPr bwMode="auto">
          <a:xfrm>
            <a:off x="1115616" y="3291830"/>
            <a:ext cx="7305675" cy="159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7410" name="Picture 2"/>
          <p:cNvPicPr>
            <a:picLocks noChangeAspect="1" noChangeArrowheads="1"/>
          </p:cNvPicPr>
          <p:nvPr/>
        </p:nvPicPr>
        <p:blipFill>
          <a:blip r:embed="rId3"/>
          <a:srcRect/>
          <a:stretch>
            <a:fillRect/>
          </a:stretch>
        </p:blipFill>
        <p:spPr bwMode="auto">
          <a:xfrm>
            <a:off x="611560" y="771549"/>
            <a:ext cx="8165727" cy="41044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1812925" y="815975"/>
            <a:ext cx="5518150" cy="351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19458" name="Picture 2"/>
          <p:cNvPicPr>
            <a:picLocks noChangeAspect="1" noChangeArrowheads="1"/>
          </p:cNvPicPr>
          <p:nvPr/>
        </p:nvPicPr>
        <p:blipFill>
          <a:blip r:embed="rId3"/>
          <a:srcRect/>
          <a:stretch>
            <a:fillRect/>
          </a:stretch>
        </p:blipFill>
        <p:spPr bwMode="auto">
          <a:xfrm>
            <a:off x="604839" y="771550"/>
            <a:ext cx="7783586" cy="4104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l="7454" r="20871"/>
          <a:stretch/>
        </p:blipFill>
        <p:spPr>
          <a:xfrm>
            <a:off x="3614014" y="1"/>
            <a:ext cx="5529978" cy="5143500"/>
          </a:xfrm>
          <a:custGeom>
            <a:avLst/>
            <a:gdLst/>
            <a:ahLst/>
            <a:cxnLst/>
            <a:rect l="l" t="t" r="r" b="b"/>
            <a:pathLst>
              <a:path w="21600" h="21600" extrusionOk="0">
                <a:moveTo>
                  <a:pt x="8131" y="0"/>
                </a:moveTo>
                <a:cubicBezTo>
                  <a:pt x="8421" y="1440"/>
                  <a:pt x="8569" y="2909"/>
                  <a:pt x="8568" y="4382"/>
                </a:cubicBezTo>
                <a:cubicBezTo>
                  <a:pt x="8568" y="11553"/>
                  <a:pt x="5165" y="17869"/>
                  <a:pt x="0" y="21566"/>
                </a:cubicBezTo>
                <a:lnTo>
                  <a:pt x="0" y="21600"/>
                </a:lnTo>
                <a:lnTo>
                  <a:pt x="21600" y="21600"/>
                </a:lnTo>
                <a:lnTo>
                  <a:pt x="21600" y="0"/>
                </a:lnTo>
                <a:lnTo>
                  <a:pt x="8131" y="0"/>
                </a:lnTo>
                <a:close/>
              </a:path>
            </a:pathLst>
          </a:custGeom>
          <a:noFill/>
          <a:ln>
            <a:noFill/>
          </a:ln>
        </p:spPr>
      </p:pic>
      <p:sp>
        <p:nvSpPr>
          <p:cNvPr id="99" name="Google Shape;99;p1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0" name="Google Shape;100;p1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01" name="Google Shape;101;p14"/>
          <p:cNvSpPr txBox="1">
            <a:spLocks noGrp="1"/>
          </p:cNvSpPr>
          <p:nvPr>
            <p:ph type="ctrTitle" idx="4294967295"/>
          </p:nvPr>
        </p:nvSpPr>
        <p:spPr>
          <a:xfrm>
            <a:off x="779100" y="1140788"/>
            <a:ext cx="42822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600" dirty="0" smtClean="0">
                <a:solidFill>
                  <a:schemeClr val="accent3"/>
                </a:solidFill>
              </a:rPr>
              <a:t>Customer Recommention</a:t>
            </a:r>
            <a:endParaRPr sz="3600" dirty="0">
              <a:solidFill>
                <a:schemeClr val="accent3"/>
              </a:solidFill>
            </a:endParaRPr>
          </a:p>
        </p:txBody>
      </p:sp>
      <p:sp>
        <p:nvSpPr>
          <p:cNvPr id="102" name="Google Shape;102;p14"/>
          <p:cNvSpPr txBox="1">
            <a:spLocks noGrp="1"/>
          </p:cNvSpPr>
          <p:nvPr>
            <p:ph type="subTitle" idx="4294967295"/>
          </p:nvPr>
        </p:nvSpPr>
        <p:spPr>
          <a:xfrm>
            <a:off x="779100" y="2340411"/>
            <a:ext cx="4282200"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b="1" dirty="0" smtClean="0">
                <a:solidFill>
                  <a:schemeClr val="accent5">
                    <a:lumMod val="75000"/>
                  </a:schemeClr>
                </a:solidFill>
              </a:rPr>
              <a:t>A customer only recommends a site to visit </a:t>
            </a:r>
            <a:r>
              <a:rPr lang="en-US" sz="1800" b="1" dirty="0" smtClean="0">
                <a:solidFill>
                  <a:schemeClr val="accent5">
                    <a:lumMod val="75000"/>
                  </a:schemeClr>
                </a:solidFill>
              </a:rPr>
              <a:t>when he/she get satisfaction from site User Interface, Best content, Fastness etc and shows engagement towards site </a:t>
            </a:r>
            <a:r>
              <a:rPr lang="en-US" sz="1800" b="1" dirty="0" err="1" smtClean="0">
                <a:solidFill>
                  <a:schemeClr val="accent5">
                    <a:lumMod val="75000"/>
                  </a:schemeClr>
                </a:solidFill>
              </a:rPr>
              <a:t>i.e</a:t>
            </a:r>
            <a:r>
              <a:rPr lang="en-US" sz="1800" b="1" dirty="0" smtClean="0">
                <a:solidFill>
                  <a:schemeClr val="accent5">
                    <a:lumMod val="75000"/>
                  </a:schemeClr>
                </a:solidFill>
              </a:rPr>
              <a:t> Retention.</a:t>
            </a:r>
            <a:endParaRPr sz="1800" b="1" dirty="0">
              <a:solidFill>
                <a:schemeClr val="accent5">
                  <a:lumMod val="75000"/>
                </a:schemeClr>
              </a:solidFill>
            </a:endParaRPr>
          </a:p>
        </p:txBody>
      </p:sp>
      <p:sp>
        <p:nvSpPr>
          <p:cNvPr id="103" name="Google Shape;103;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20482" name="Picture 2"/>
          <p:cNvPicPr>
            <a:picLocks noChangeAspect="1" noChangeArrowheads="1"/>
          </p:cNvPicPr>
          <p:nvPr/>
        </p:nvPicPr>
        <p:blipFill>
          <a:blip r:embed="rId3"/>
          <a:srcRect/>
          <a:stretch>
            <a:fillRect/>
          </a:stretch>
        </p:blipFill>
        <p:spPr bwMode="auto">
          <a:xfrm>
            <a:off x="1907704" y="822325"/>
            <a:ext cx="5505450" cy="349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21506" name="Picture 2"/>
          <p:cNvPicPr>
            <a:picLocks noChangeAspect="1" noChangeArrowheads="1"/>
          </p:cNvPicPr>
          <p:nvPr/>
        </p:nvPicPr>
        <p:blipFill>
          <a:blip r:embed="rId3"/>
          <a:srcRect/>
          <a:stretch>
            <a:fillRect/>
          </a:stretch>
        </p:blipFill>
        <p:spPr bwMode="auto">
          <a:xfrm>
            <a:off x="1763688" y="771550"/>
            <a:ext cx="5619750" cy="394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22530" name="Picture 2"/>
          <p:cNvPicPr>
            <a:picLocks noChangeAspect="1" noChangeArrowheads="1"/>
          </p:cNvPicPr>
          <p:nvPr/>
        </p:nvPicPr>
        <p:blipFill>
          <a:blip r:embed="rId3"/>
          <a:srcRect/>
          <a:stretch>
            <a:fillRect/>
          </a:stretch>
        </p:blipFill>
        <p:spPr bwMode="auto">
          <a:xfrm>
            <a:off x="442913" y="771550"/>
            <a:ext cx="8258175" cy="4233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23554" name="Picture 2"/>
          <p:cNvPicPr>
            <a:picLocks noChangeAspect="1" noChangeArrowheads="1"/>
          </p:cNvPicPr>
          <p:nvPr/>
        </p:nvPicPr>
        <p:blipFill>
          <a:blip r:embed="rId3"/>
          <a:srcRect/>
          <a:stretch>
            <a:fillRect/>
          </a:stretch>
        </p:blipFill>
        <p:spPr bwMode="auto">
          <a:xfrm>
            <a:off x="1691680" y="843558"/>
            <a:ext cx="5772150" cy="381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24578" name="Picture 2"/>
          <p:cNvPicPr>
            <a:picLocks noChangeAspect="1" noChangeArrowheads="1"/>
          </p:cNvPicPr>
          <p:nvPr/>
        </p:nvPicPr>
        <p:blipFill>
          <a:blip r:embed="rId3"/>
          <a:srcRect/>
          <a:stretch>
            <a:fillRect/>
          </a:stretch>
        </p:blipFill>
        <p:spPr bwMode="auto">
          <a:xfrm>
            <a:off x="1882775" y="822300"/>
            <a:ext cx="5378450" cy="354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pic>
        <p:nvPicPr>
          <p:cNvPr id="25602" name="Picture 2"/>
          <p:cNvPicPr>
            <a:picLocks noChangeAspect="1" noChangeArrowheads="1"/>
          </p:cNvPicPr>
          <p:nvPr/>
        </p:nvPicPr>
        <p:blipFill>
          <a:blip r:embed="rId3"/>
          <a:srcRect/>
          <a:stretch>
            <a:fillRect/>
          </a:stretch>
        </p:blipFill>
        <p:spPr bwMode="auto">
          <a:xfrm>
            <a:off x="1619672" y="915566"/>
            <a:ext cx="5797550" cy="349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26626" name="Picture 2"/>
          <p:cNvPicPr>
            <a:picLocks noChangeAspect="1" noChangeArrowheads="1"/>
          </p:cNvPicPr>
          <p:nvPr/>
        </p:nvPicPr>
        <p:blipFill>
          <a:blip r:embed="rId3"/>
          <a:srcRect/>
          <a:stretch>
            <a:fillRect/>
          </a:stretch>
        </p:blipFill>
        <p:spPr bwMode="auto">
          <a:xfrm>
            <a:off x="1889125" y="835025"/>
            <a:ext cx="5365750" cy="347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27650" name="Picture 2"/>
          <p:cNvPicPr>
            <a:picLocks noChangeAspect="1" noChangeArrowheads="1"/>
          </p:cNvPicPr>
          <p:nvPr/>
        </p:nvPicPr>
        <p:blipFill>
          <a:blip r:embed="rId3"/>
          <a:srcRect/>
          <a:stretch>
            <a:fillRect/>
          </a:stretch>
        </p:blipFill>
        <p:spPr bwMode="auto">
          <a:xfrm>
            <a:off x="1838325" y="822325"/>
            <a:ext cx="5467350" cy="349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28674" name="Picture 2"/>
          <p:cNvPicPr>
            <a:picLocks noChangeAspect="1" noChangeArrowheads="1"/>
          </p:cNvPicPr>
          <p:nvPr/>
        </p:nvPicPr>
        <p:blipFill>
          <a:blip r:embed="rId3"/>
          <a:srcRect/>
          <a:stretch>
            <a:fillRect/>
          </a:stretch>
        </p:blipFill>
        <p:spPr bwMode="auto">
          <a:xfrm>
            <a:off x="1763688" y="987574"/>
            <a:ext cx="5607050" cy="3473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29698" name="Picture 2"/>
          <p:cNvPicPr>
            <a:picLocks noChangeAspect="1" noChangeArrowheads="1"/>
          </p:cNvPicPr>
          <p:nvPr/>
        </p:nvPicPr>
        <p:blipFill>
          <a:blip r:embed="rId3"/>
          <a:srcRect/>
          <a:stretch>
            <a:fillRect/>
          </a:stretch>
        </p:blipFill>
        <p:spPr bwMode="auto">
          <a:xfrm>
            <a:off x="1692275" y="809625"/>
            <a:ext cx="5759450" cy="3524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779100" y="1984688"/>
            <a:ext cx="5040600" cy="632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smtClean="0"/>
              <a:t>We have observe a dataset about customer recommendation towards site i.e Retention.</a:t>
            </a:r>
            <a:endParaRPr sz="3200" dirty="0"/>
          </a:p>
        </p:txBody>
      </p:sp>
      <p:sp>
        <p:nvSpPr>
          <p:cNvPr id="109" name="Google Shape;109;p15"/>
          <p:cNvSpPr txBox="1">
            <a:spLocks noGrp="1"/>
          </p:cNvSpPr>
          <p:nvPr>
            <p:ph type="subTitle" idx="1"/>
          </p:nvPr>
        </p:nvSpPr>
        <p:spPr>
          <a:xfrm>
            <a:off x="779100" y="2713913"/>
            <a:ext cx="5040600" cy="444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dirty="0"/>
              <a:t>Let’s </a:t>
            </a:r>
            <a:r>
              <a:rPr lang="en" dirty="0" smtClean="0"/>
              <a:t>starts with Dataset</a:t>
            </a:r>
            <a:endParaRPr dirty="0"/>
          </a:p>
        </p:txBody>
      </p:sp>
      <p:sp>
        <p:nvSpPr>
          <p:cNvPr id="110" name="Google Shape;110;p15"/>
          <p:cNvSpPr/>
          <p:nvPr/>
        </p:nvSpPr>
        <p:spPr>
          <a:xfrm>
            <a:off x="7062378" y="2810300"/>
            <a:ext cx="1204570" cy="2326298"/>
          </a:xfrm>
          <a:prstGeom prst="rect">
            <a:avLst/>
          </a:prstGeom>
        </p:spPr>
        <p:txBody>
          <a:bodyPr>
            <a:prstTxWarp prst="textPlain">
              <a:avLst/>
            </a:prstTxWarp>
          </a:bodyPr>
          <a:lstStyle/>
          <a:p>
            <a:pPr lvl="0" algn="ctr"/>
            <a:r>
              <a:rPr b="0" i="0">
                <a:ln>
                  <a:noFill/>
                </a:ln>
                <a:gradFill>
                  <a:gsLst>
                    <a:gs pos="0">
                      <a:schemeClr val="accent3"/>
                    </a:gs>
                    <a:gs pos="100000">
                      <a:schemeClr val="accent4"/>
                    </a:gs>
                  </a:gsLst>
                  <a:lin ang="5400700" scaled="0"/>
                </a:gradFill>
                <a:latin typeface="Fira Sans;600"/>
              </a:rPr>
              <a:t>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0722" name="Picture 2"/>
          <p:cNvPicPr>
            <a:picLocks noChangeAspect="1" noChangeArrowheads="1"/>
          </p:cNvPicPr>
          <p:nvPr/>
        </p:nvPicPr>
        <p:blipFill>
          <a:blip r:embed="rId3"/>
          <a:srcRect/>
          <a:stretch>
            <a:fillRect/>
          </a:stretch>
        </p:blipFill>
        <p:spPr bwMode="auto">
          <a:xfrm>
            <a:off x="1851025" y="790575"/>
            <a:ext cx="5441950" cy="3562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1746" name="Picture 2"/>
          <p:cNvPicPr>
            <a:picLocks noChangeAspect="1" noChangeArrowheads="1"/>
          </p:cNvPicPr>
          <p:nvPr/>
        </p:nvPicPr>
        <p:blipFill>
          <a:blip r:embed="rId3"/>
          <a:srcRect/>
          <a:stretch>
            <a:fillRect/>
          </a:stretch>
        </p:blipFill>
        <p:spPr bwMode="auto">
          <a:xfrm>
            <a:off x="1781175" y="822325"/>
            <a:ext cx="5581650" cy="349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2770" name="Picture 2"/>
          <p:cNvPicPr>
            <a:picLocks noChangeAspect="1" noChangeArrowheads="1"/>
          </p:cNvPicPr>
          <p:nvPr/>
        </p:nvPicPr>
        <p:blipFill>
          <a:blip r:embed="rId3"/>
          <a:srcRect/>
          <a:stretch>
            <a:fillRect/>
          </a:stretch>
        </p:blipFill>
        <p:spPr bwMode="auto">
          <a:xfrm>
            <a:off x="1616075" y="822325"/>
            <a:ext cx="5911850" cy="349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3794" name="Picture 2"/>
          <p:cNvPicPr>
            <a:picLocks noChangeAspect="1" noChangeArrowheads="1"/>
          </p:cNvPicPr>
          <p:nvPr/>
        </p:nvPicPr>
        <p:blipFill>
          <a:blip r:embed="rId3"/>
          <a:srcRect/>
          <a:stretch>
            <a:fillRect/>
          </a:stretch>
        </p:blipFill>
        <p:spPr bwMode="auto">
          <a:xfrm>
            <a:off x="1806575" y="854075"/>
            <a:ext cx="5530850" cy="343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4818" name="Picture 2"/>
          <p:cNvPicPr>
            <a:picLocks noChangeAspect="1" noChangeArrowheads="1"/>
          </p:cNvPicPr>
          <p:nvPr/>
        </p:nvPicPr>
        <p:blipFill>
          <a:blip r:embed="rId3"/>
          <a:srcRect/>
          <a:stretch>
            <a:fillRect/>
          </a:stretch>
        </p:blipFill>
        <p:spPr bwMode="auto">
          <a:xfrm>
            <a:off x="1724025" y="815975"/>
            <a:ext cx="5695950" cy="351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5842" name="Picture 2"/>
          <p:cNvPicPr>
            <a:picLocks noChangeAspect="1" noChangeArrowheads="1"/>
          </p:cNvPicPr>
          <p:nvPr/>
        </p:nvPicPr>
        <p:blipFill>
          <a:blip r:embed="rId3"/>
          <a:srcRect/>
          <a:stretch>
            <a:fillRect/>
          </a:stretch>
        </p:blipFill>
        <p:spPr bwMode="auto">
          <a:xfrm>
            <a:off x="1800225" y="803275"/>
            <a:ext cx="5543550" cy="3536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6866" name="Picture 2"/>
          <p:cNvPicPr>
            <a:picLocks noChangeAspect="1" noChangeArrowheads="1"/>
          </p:cNvPicPr>
          <p:nvPr/>
        </p:nvPicPr>
        <p:blipFill>
          <a:blip r:embed="rId3"/>
          <a:srcRect/>
          <a:stretch>
            <a:fillRect/>
          </a:stretch>
        </p:blipFill>
        <p:spPr bwMode="auto">
          <a:xfrm>
            <a:off x="1749425" y="796925"/>
            <a:ext cx="5645150" cy="3549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7890" name="Picture 2"/>
          <p:cNvPicPr>
            <a:picLocks noChangeAspect="1" noChangeArrowheads="1"/>
          </p:cNvPicPr>
          <p:nvPr/>
        </p:nvPicPr>
        <p:blipFill>
          <a:blip r:embed="rId3"/>
          <a:srcRect/>
          <a:stretch>
            <a:fillRect/>
          </a:stretch>
        </p:blipFill>
        <p:spPr bwMode="auto">
          <a:xfrm>
            <a:off x="539552" y="843558"/>
            <a:ext cx="8181975" cy="4086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8914" name="Picture 2"/>
          <p:cNvPicPr>
            <a:picLocks noChangeAspect="1" noChangeArrowheads="1"/>
          </p:cNvPicPr>
          <p:nvPr/>
        </p:nvPicPr>
        <p:blipFill>
          <a:blip r:embed="rId3"/>
          <a:srcRect/>
          <a:stretch>
            <a:fillRect/>
          </a:stretch>
        </p:blipFill>
        <p:spPr bwMode="auto">
          <a:xfrm>
            <a:off x="1704975" y="699541"/>
            <a:ext cx="5734050" cy="4294733"/>
          </a:xfrm>
          <a:prstGeom prst="rect">
            <a:avLst/>
          </a:prstGeom>
          <a:noFill/>
          <a:ln w="9525">
            <a:noFill/>
            <a:miter lim="800000"/>
            <a:headEnd/>
            <a:tailEnd/>
          </a:ln>
        </p:spPr>
      </p:pic>
      <p:sp>
        <p:nvSpPr>
          <p:cNvPr id="4" name="TextBox 3"/>
          <p:cNvSpPr txBox="1"/>
          <p:nvPr/>
        </p:nvSpPr>
        <p:spPr>
          <a:xfrm>
            <a:off x="2699792" y="0"/>
            <a:ext cx="9150262" cy="738664"/>
          </a:xfrm>
          <a:prstGeom prst="rect">
            <a:avLst/>
          </a:prstGeom>
          <a:noFill/>
        </p:spPr>
        <p:txBody>
          <a:bodyPr wrap="square" rtlCol="0">
            <a:spAutoFit/>
          </a:bodyPr>
          <a:lstStyle/>
          <a:p>
            <a:r>
              <a:rPr lang="en-US" b="1" dirty="0" smtClean="0">
                <a:solidFill>
                  <a:schemeClr val="bg1"/>
                </a:solidFill>
              </a:rPr>
              <a:t>Some of the Dataset Columns having Agree, Disagrees values.</a:t>
            </a:r>
          </a:p>
          <a:p>
            <a:r>
              <a:rPr lang="en-US" b="1" dirty="0" smtClean="0">
                <a:solidFill>
                  <a:schemeClr val="bg1"/>
                </a:solidFill>
              </a:rPr>
              <a:t>Hence we skipped as per Human Common Sense.</a:t>
            </a:r>
          </a:p>
          <a:p>
            <a:r>
              <a:rPr lang="en-US" dirty="0" smtClean="0">
                <a:solidFill>
                  <a:schemeClr val="bg1"/>
                </a:solidFill>
              </a:rPr>
              <a:t>Rest Dataset are as below:</a:t>
            </a:r>
            <a:endParaRPr lang="en-US" dirty="0">
              <a:solidFill>
                <a:schemeClr val="bg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39938" name="Picture 2"/>
          <p:cNvPicPr>
            <a:picLocks noChangeAspect="1" noChangeArrowheads="1"/>
          </p:cNvPicPr>
          <p:nvPr/>
        </p:nvPicPr>
        <p:blipFill>
          <a:blip r:embed="rId3"/>
          <a:srcRect/>
          <a:stretch>
            <a:fillRect/>
          </a:stretch>
        </p:blipFill>
        <p:spPr bwMode="auto">
          <a:xfrm>
            <a:off x="1774825" y="771550"/>
            <a:ext cx="5594350" cy="42163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pic>
        <p:nvPicPr>
          <p:cNvPr id="4" name="Picture 3" descr="1.png"/>
          <p:cNvPicPr>
            <a:picLocks noChangeAspect="1"/>
          </p:cNvPicPr>
          <p:nvPr/>
        </p:nvPicPr>
        <p:blipFill>
          <a:blip r:embed="rId3"/>
          <a:stretch>
            <a:fillRect/>
          </a:stretch>
        </p:blipFill>
        <p:spPr>
          <a:xfrm>
            <a:off x="971600" y="483518"/>
            <a:ext cx="7038213" cy="4464496"/>
          </a:xfrm>
          <a:prstGeom prst="rect">
            <a:avLst/>
          </a:prstGeom>
        </p:spPr>
      </p:pic>
      <p:sp>
        <p:nvSpPr>
          <p:cNvPr id="5" name="TextBox 4"/>
          <p:cNvSpPr txBox="1"/>
          <p:nvPr/>
        </p:nvSpPr>
        <p:spPr>
          <a:xfrm>
            <a:off x="1691680" y="123478"/>
            <a:ext cx="6048672" cy="307777"/>
          </a:xfrm>
          <a:prstGeom prst="rect">
            <a:avLst/>
          </a:prstGeom>
          <a:noFill/>
        </p:spPr>
        <p:txBody>
          <a:bodyPr wrap="square" rtlCol="0">
            <a:spAutoFit/>
          </a:bodyPr>
          <a:lstStyle/>
          <a:p>
            <a:r>
              <a:rPr lang="en-US" b="1" dirty="0" smtClean="0"/>
              <a:t>Checking observations columns and Null values of the dataset.</a:t>
            </a:r>
            <a:endParaRPr lang="en-US"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40962" name="Picture 2"/>
          <p:cNvPicPr>
            <a:picLocks noChangeAspect="1" noChangeArrowheads="1"/>
          </p:cNvPicPr>
          <p:nvPr/>
        </p:nvPicPr>
        <p:blipFill>
          <a:blip r:embed="rId3"/>
          <a:srcRect/>
          <a:stretch>
            <a:fillRect/>
          </a:stretch>
        </p:blipFill>
        <p:spPr bwMode="auto">
          <a:xfrm>
            <a:off x="1755775" y="771550"/>
            <a:ext cx="5632450" cy="42036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41986" name="Picture 2"/>
          <p:cNvPicPr>
            <a:picLocks noChangeAspect="1" noChangeArrowheads="1"/>
          </p:cNvPicPr>
          <p:nvPr/>
        </p:nvPicPr>
        <p:blipFill>
          <a:blip r:embed="rId3"/>
          <a:srcRect/>
          <a:stretch>
            <a:fillRect/>
          </a:stretch>
        </p:blipFill>
        <p:spPr bwMode="auto">
          <a:xfrm>
            <a:off x="467544" y="777205"/>
            <a:ext cx="8277225" cy="431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43010" name="Picture 2"/>
          <p:cNvPicPr>
            <a:picLocks noChangeAspect="1" noChangeArrowheads="1"/>
          </p:cNvPicPr>
          <p:nvPr/>
        </p:nvPicPr>
        <p:blipFill>
          <a:blip r:embed="rId3"/>
          <a:srcRect/>
          <a:stretch>
            <a:fillRect/>
          </a:stretch>
        </p:blipFill>
        <p:spPr bwMode="auto">
          <a:xfrm>
            <a:off x="1763688" y="771550"/>
            <a:ext cx="5797550" cy="42226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44034" name="Picture 2"/>
          <p:cNvPicPr>
            <a:picLocks noChangeAspect="1" noChangeArrowheads="1"/>
          </p:cNvPicPr>
          <p:nvPr/>
        </p:nvPicPr>
        <p:blipFill>
          <a:blip r:embed="rId3"/>
          <a:srcRect/>
          <a:stretch>
            <a:fillRect/>
          </a:stretch>
        </p:blipFill>
        <p:spPr bwMode="auto">
          <a:xfrm>
            <a:off x="1673225" y="771550"/>
            <a:ext cx="5797550" cy="41782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18"/>
        <p:cNvGrpSpPr/>
        <p:nvPr/>
      </p:nvGrpSpPr>
      <p:grpSpPr>
        <a:xfrm>
          <a:off x="0" y="0"/>
          <a:ext cx="0" cy="0"/>
          <a:chOff x="0" y="0"/>
          <a:chExt cx="0" cy="0"/>
        </a:xfrm>
      </p:grpSpPr>
      <p:pic>
        <p:nvPicPr>
          <p:cNvPr id="45058" name="Picture 2"/>
          <p:cNvPicPr>
            <a:picLocks noChangeAspect="1" noChangeArrowheads="1"/>
          </p:cNvPicPr>
          <p:nvPr/>
        </p:nvPicPr>
        <p:blipFill>
          <a:blip r:embed="rId3"/>
          <a:srcRect/>
          <a:stretch>
            <a:fillRect/>
          </a:stretch>
        </p:blipFill>
        <p:spPr bwMode="auto">
          <a:xfrm>
            <a:off x="1654175" y="771550"/>
            <a:ext cx="5835650" cy="4178274"/>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46082" name="Picture 2"/>
          <p:cNvPicPr>
            <a:picLocks noChangeAspect="1" noChangeArrowheads="1"/>
          </p:cNvPicPr>
          <p:nvPr/>
        </p:nvPicPr>
        <p:blipFill>
          <a:blip r:embed="rId3"/>
          <a:srcRect/>
          <a:stretch>
            <a:fillRect/>
          </a:stretch>
        </p:blipFill>
        <p:spPr bwMode="auto">
          <a:xfrm>
            <a:off x="1907704" y="483518"/>
            <a:ext cx="5975350" cy="44259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47106" name="Picture 2"/>
          <p:cNvPicPr>
            <a:picLocks noChangeAspect="1" noChangeArrowheads="1"/>
          </p:cNvPicPr>
          <p:nvPr/>
        </p:nvPicPr>
        <p:blipFill>
          <a:blip r:embed="rId3"/>
          <a:srcRect/>
          <a:stretch>
            <a:fillRect/>
          </a:stretch>
        </p:blipFill>
        <p:spPr bwMode="auto">
          <a:xfrm>
            <a:off x="2051720" y="195486"/>
            <a:ext cx="5746750" cy="47561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48131" name="Picture 3"/>
          <p:cNvPicPr>
            <a:picLocks noChangeAspect="1" noChangeArrowheads="1"/>
          </p:cNvPicPr>
          <p:nvPr/>
        </p:nvPicPr>
        <p:blipFill>
          <a:blip r:embed="rId3"/>
          <a:srcRect/>
          <a:stretch>
            <a:fillRect/>
          </a:stretch>
        </p:blipFill>
        <p:spPr bwMode="auto">
          <a:xfrm>
            <a:off x="2051720" y="195486"/>
            <a:ext cx="5734050" cy="474345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2195736" y="555526"/>
            <a:ext cx="5518150" cy="41338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2051720" y="123478"/>
            <a:ext cx="5746750" cy="480695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sp>
        <p:nvSpPr>
          <p:cNvPr id="5" name="TextBox 4"/>
          <p:cNvSpPr txBox="1"/>
          <p:nvPr/>
        </p:nvSpPr>
        <p:spPr>
          <a:xfrm>
            <a:off x="1691680" y="123478"/>
            <a:ext cx="6048672" cy="4401205"/>
          </a:xfrm>
          <a:prstGeom prst="rect">
            <a:avLst/>
          </a:prstGeom>
          <a:noFill/>
        </p:spPr>
        <p:txBody>
          <a:bodyPr wrap="square" rtlCol="0">
            <a:spAutoFit/>
          </a:bodyPr>
          <a:lstStyle/>
          <a:p>
            <a:endParaRPr lang="en-US" b="1" u="sng" dirty="0" smtClean="0"/>
          </a:p>
          <a:p>
            <a:endParaRPr lang="en-US" b="1" u="sng" dirty="0" smtClean="0"/>
          </a:p>
          <a:p>
            <a:endParaRPr lang="en-US" b="1" u="sng" dirty="0" smtClean="0"/>
          </a:p>
          <a:p>
            <a:endParaRPr lang="en-US" b="1" u="sng" dirty="0" smtClean="0"/>
          </a:p>
          <a:p>
            <a:endParaRPr lang="en-US" b="1" u="sng" dirty="0" smtClean="0"/>
          </a:p>
          <a:p>
            <a:r>
              <a:rPr lang="en-US" b="1" u="sng" dirty="0" smtClean="0"/>
              <a:t>Shape of the Dataset</a:t>
            </a:r>
          </a:p>
          <a:p>
            <a:endParaRPr lang="en-US" b="1" dirty="0" smtClean="0"/>
          </a:p>
          <a:p>
            <a:r>
              <a:rPr lang="en-US" b="1" dirty="0" smtClean="0"/>
              <a:t>269 Rows</a:t>
            </a:r>
          </a:p>
          <a:p>
            <a:endParaRPr lang="en-US" b="1" dirty="0" smtClean="0"/>
          </a:p>
          <a:p>
            <a:r>
              <a:rPr lang="en-US" b="1" dirty="0" smtClean="0"/>
              <a:t>71 Columns</a:t>
            </a:r>
          </a:p>
          <a:p>
            <a:endParaRPr lang="en-US" b="1" dirty="0" smtClean="0"/>
          </a:p>
          <a:p>
            <a:endParaRPr lang="en-US" b="1" dirty="0" smtClean="0"/>
          </a:p>
          <a:p>
            <a:endParaRPr lang="en-US" b="1" dirty="0" smtClean="0"/>
          </a:p>
          <a:p>
            <a:endParaRPr lang="en-US" b="1" dirty="0" smtClean="0"/>
          </a:p>
          <a:p>
            <a:endParaRPr lang="en-US" b="1" dirty="0" smtClean="0"/>
          </a:p>
          <a:p>
            <a:r>
              <a:rPr lang="en-US" b="1" dirty="0" smtClean="0"/>
              <a:t>Dataset having so many Unique values as below:</a:t>
            </a:r>
          </a:p>
          <a:p>
            <a:endParaRPr lang="en-US" b="1" dirty="0" smtClean="0"/>
          </a:p>
          <a:p>
            <a:endParaRPr lang="en-US" b="1" dirty="0" smtClean="0"/>
          </a:p>
          <a:p>
            <a:endParaRPr lang="en-US" b="1" dirty="0" smtClean="0"/>
          </a:p>
          <a:p>
            <a:endParaRPr lang="en-US" b="1"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2226" name="Picture 2"/>
          <p:cNvPicPr>
            <a:picLocks noChangeAspect="1" noChangeArrowheads="1"/>
          </p:cNvPicPr>
          <p:nvPr/>
        </p:nvPicPr>
        <p:blipFill>
          <a:blip r:embed="rId3"/>
          <a:srcRect/>
          <a:stretch>
            <a:fillRect/>
          </a:stretch>
        </p:blipFill>
        <p:spPr bwMode="auto">
          <a:xfrm>
            <a:off x="2339752" y="123478"/>
            <a:ext cx="5607050" cy="48831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3250" name="Picture 2"/>
          <p:cNvPicPr>
            <a:picLocks noChangeAspect="1" noChangeArrowheads="1"/>
          </p:cNvPicPr>
          <p:nvPr/>
        </p:nvPicPr>
        <p:blipFill>
          <a:blip r:embed="rId3"/>
          <a:srcRect/>
          <a:stretch>
            <a:fillRect/>
          </a:stretch>
        </p:blipFill>
        <p:spPr bwMode="auto">
          <a:xfrm>
            <a:off x="2123728" y="195486"/>
            <a:ext cx="5607050" cy="476885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4274" name="Picture 2"/>
          <p:cNvPicPr>
            <a:picLocks noChangeAspect="1" noChangeArrowheads="1"/>
          </p:cNvPicPr>
          <p:nvPr/>
        </p:nvPicPr>
        <p:blipFill>
          <a:blip r:embed="rId3"/>
          <a:srcRect/>
          <a:stretch>
            <a:fillRect/>
          </a:stretch>
        </p:blipFill>
        <p:spPr bwMode="auto">
          <a:xfrm>
            <a:off x="2195736" y="339502"/>
            <a:ext cx="5454650" cy="442595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5298" name="Picture 2"/>
          <p:cNvPicPr>
            <a:picLocks noChangeAspect="1" noChangeArrowheads="1"/>
          </p:cNvPicPr>
          <p:nvPr/>
        </p:nvPicPr>
        <p:blipFill>
          <a:blip r:embed="rId3"/>
          <a:srcRect/>
          <a:stretch>
            <a:fillRect/>
          </a:stretch>
        </p:blipFill>
        <p:spPr bwMode="auto">
          <a:xfrm>
            <a:off x="2051720" y="699542"/>
            <a:ext cx="5543550" cy="408305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6322" name="Picture 2"/>
          <p:cNvPicPr>
            <a:picLocks noChangeAspect="1" noChangeArrowheads="1"/>
          </p:cNvPicPr>
          <p:nvPr/>
        </p:nvPicPr>
        <p:blipFill>
          <a:blip r:embed="rId3"/>
          <a:srcRect/>
          <a:stretch>
            <a:fillRect/>
          </a:stretch>
        </p:blipFill>
        <p:spPr bwMode="auto">
          <a:xfrm>
            <a:off x="1691680" y="843558"/>
            <a:ext cx="5695950" cy="40322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7346" name="Picture 2"/>
          <p:cNvPicPr>
            <a:picLocks noChangeAspect="1" noChangeArrowheads="1"/>
          </p:cNvPicPr>
          <p:nvPr/>
        </p:nvPicPr>
        <p:blipFill>
          <a:blip r:embed="rId3"/>
          <a:srcRect/>
          <a:stretch>
            <a:fillRect/>
          </a:stretch>
        </p:blipFill>
        <p:spPr bwMode="auto">
          <a:xfrm>
            <a:off x="1806575" y="803275"/>
            <a:ext cx="5530850" cy="353695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8370" name="Picture 2"/>
          <p:cNvPicPr>
            <a:picLocks noChangeAspect="1" noChangeArrowheads="1"/>
          </p:cNvPicPr>
          <p:nvPr/>
        </p:nvPicPr>
        <p:blipFill>
          <a:blip r:embed="rId3"/>
          <a:srcRect/>
          <a:stretch>
            <a:fillRect/>
          </a:stretch>
        </p:blipFill>
        <p:spPr bwMode="auto">
          <a:xfrm>
            <a:off x="1691680" y="843558"/>
            <a:ext cx="5721350" cy="393065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59394" name="Picture 2"/>
          <p:cNvPicPr>
            <a:picLocks noChangeAspect="1" noChangeArrowheads="1"/>
          </p:cNvPicPr>
          <p:nvPr/>
        </p:nvPicPr>
        <p:blipFill>
          <a:blip r:embed="rId3"/>
          <a:srcRect/>
          <a:stretch>
            <a:fillRect/>
          </a:stretch>
        </p:blipFill>
        <p:spPr bwMode="auto">
          <a:xfrm>
            <a:off x="1762125" y="758825"/>
            <a:ext cx="5619750" cy="362585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60418" name="Picture 2"/>
          <p:cNvPicPr>
            <a:picLocks noChangeAspect="1" noChangeArrowheads="1"/>
          </p:cNvPicPr>
          <p:nvPr/>
        </p:nvPicPr>
        <p:blipFill>
          <a:blip r:embed="rId3"/>
          <a:srcRect/>
          <a:stretch>
            <a:fillRect/>
          </a:stretch>
        </p:blipFill>
        <p:spPr bwMode="auto">
          <a:xfrm>
            <a:off x="1691680" y="843558"/>
            <a:ext cx="5734050" cy="367665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61442" name="Picture 2"/>
          <p:cNvPicPr>
            <a:picLocks noChangeAspect="1" noChangeArrowheads="1"/>
          </p:cNvPicPr>
          <p:nvPr/>
        </p:nvPicPr>
        <p:blipFill>
          <a:blip r:embed="rId3"/>
          <a:srcRect/>
          <a:stretch>
            <a:fillRect/>
          </a:stretch>
        </p:blipFill>
        <p:spPr bwMode="auto">
          <a:xfrm>
            <a:off x="1763688" y="771550"/>
            <a:ext cx="5645150" cy="37274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
        <p:nvSpPr>
          <p:cNvPr id="5" name="TextBox 4"/>
          <p:cNvSpPr txBox="1"/>
          <p:nvPr/>
        </p:nvSpPr>
        <p:spPr>
          <a:xfrm>
            <a:off x="1259632" y="699542"/>
            <a:ext cx="6768752" cy="307777"/>
          </a:xfrm>
          <a:prstGeom prst="rect">
            <a:avLst/>
          </a:prstGeom>
          <a:noFill/>
        </p:spPr>
        <p:txBody>
          <a:bodyPr wrap="square" rtlCol="0">
            <a:spAutoFit/>
          </a:bodyPr>
          <a:lstStyle/>
          <a:p>
            <a:r>
              <a:rPr lang="en-US" b="1" dirty="0" smtClean="0"/>
              <a:t>Checking dataset</a:t>
            </a:r>
            <a:r>
              <a:rPr lang="en-US" dirty="0" smtClean="0"/>
              <a:t>: Gender </a:t>
            </a:r>
            <a:r>
              <a:rPr lang="en-US" dirty="0" smtClean="0"/>
              <a:t>of respondent</a:t>
            </a:r>
            <a:endParaRPr lang="en-US" dirty="0"/>
          </a:p>
        </p:txBody>
      </p:sp>
      <p:sp>
        <p:nvSpPr>
          <p:cNvPr id="6" name="TextBox 5"/>
          <p:cNvSpPr txBox="1"/>
          <p:nvPr/>
        </p:nvSpPr>
        <p:spPr>
          <a:xfrm>
            <a:off x="611560" y="1275606"/>
            <a:ext cx="7560840" cy="215444"/>
          </a:xfrm>
          <a:prstGeom prst="rect">
            <a:avLst/>
          </a:prstGeom>
          <a:noFill/>
        </p:spPr>
        <p:txBody>
          <a:bodyPr wrap="square" rtlCol="0">
            <a:spAutoFit/>
          </a:bodyPr>
          <a:lstStyle/>
          <a:p>
            <a:endParaRPr lang="en-US" sz="800" dirty="0"/>
          </a:p>
        </p:txBody>
      </p:sp>
      <p:pic>
        <p:nvPicPr>
          <p:cNvPr id="7" name="Picture 6" descr="2.png"/>
          <p:cNvPicPr>
            <a:picLocks noChangeAspect="1"/>
          </p:cNvPicPr>
          <p:nvPr/>
        </p:nvPicPr>
        <p:blipFill>
          <a:blip r:embed="rId3"/>
          <a:stretch>
            <a:fillRect/>
          </a:stretch>
        </p:blipFill>
        <p:spPr>
          <a:xfrm>
            <a:off x="1763688" y="1203598"/>
            <a:ext cx="3604573" cy="3703641"/>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62466" name="Picture 2"/>
          <p:cNvPicPr>
            <a:picLocks noChangeAspect="1" noChangeArrowheads="1"/>
          </p:cNvPicPr>
          <p:nvPr/>
        </p:nvPicPr>
        <p:blipFill>
          <a:blip r:embed="rId3"/>
          <a:srcRect/>
          <a:stretch>
            <a:fillRect/>
          </a:stretch>
        </p:blipFill>
        <p:spPr bwMode="auto">
          <a:xfrm>
            <a:off x="1835696" y="771550"/>
            <a:ext cx="5429250" cy="381635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63490" name="Picture 2"/>
          <p:cNvPicPr>
            <a:picLocks noChangeAspect="1" noChangeArrowheads="1"/>
          </p:cNvPicPr>
          <p:nvPr/>
        </p:nvPicPr>
        <p:blipFill>
          <a:blip r:embed="rId3"/>
          <a:srcRect/>
          <a:stretch>
            <a:fillRect/>
          </a:stretch>
        </p:blipFill>
        <p:spPr bwMode="auto">
          <a:xfrm>
            <a:off x="1907704" y="843558"/>
            <a:ext cx="5454650" cy="3943350"/>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64514" name="Picture 2"/>
          <p:cNvPicPr>
            <a:picLocks noChangeAspect="1" noChangeArrowheads="1"/>
          </p:cNvPicPr>
          <p:nvPr/>
        </p:nvPicPr>
        <p:blipFill>
          <a:blip r:embed="rId3"/>
          <a:srcRect/>
          <a:stretch>
            <a:fillRect/>
          </a:stretch>
        </p:blipFill>
        <p:spPr bwMode="auto">
          <a:xfrm>
            <a:off x="2051720" y="483518"/>
            <a:ext cx="5695950" cy="448945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pic>
        <p:nvPicPr>
          <p:cNvPr id="65538" name="Picture 2"/>
          <p:cNvPicPr>
            <a:picLocks noChangeAspect="1" noChangeArrowheads="1"/>
          </p:cNvPicPr>
          <p:nvPr/>
        </p:nvPicPr>
        <p:blipFill>
          <a:blip r:embed="rId3"/>
          <a:srcRect/>
          <a:stretch>
            <a:fillRect/>
          </a:stretch>
        </p:blipFill>
        <p:spPr bwMode="auto">
          <a:xfrm>
            <a:off x="2051720" y="411510"/>
            <a:ext cx="5438775" cy="450532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30"/>
        <p:cNvGrpSpPr/>
        <p:nvPr/>
      </p:nvGrpSpPr>
      <p:grpSpPr>
        <a:xfrm>
          <a:off x="0" y="0"/>
          <a:ext cx="0" cy="0"/>
          <a:chOff x="0" y="0"/>
          <a:chExt cx="0" cy="0"/>
        </a:xfrm>
      </p:grpSpPr>
      <p:sp>
        <p:nvSpPr>
          <p:cNvPr id="3" name="TextBox 2"/>
          <p:cNvSpPr txBox="1"/>
          <p:nvPr/>
        </p:nvSpPr>
        <p:spPr>
          <a:xfrm>
            <a:off x="1115616" y="1131590"/>
            <a:ext cx="5976664" cy="1446550"/>
          </a:xfrm>
          <a:prstGeom prst="rect">
            <a:avLst/>
          </a:prstGeom>
          <a:noFill/>
        </p:spPr>
        <p:txBody>
          <a:bodyPr wrap="square" rtlCol="0">
            <a:spAutoFit/>
          </a:bodyPr>
          <a:lstStyle/>
          <a:p>
            <a:r>
              <a:rPr lang="en-US" sz="8800" dirty="0" smtClean="0">
                <a:solidFill>
                  <a:schemeClr val="bg1"/>
                </a:solidFill>
                <a:latin typeface="Arial Black" pitchFamily="34" charset="0"/>
              </a:rPr>
              <a:t>  Thanks </a:t>
            </a:r>
            <a:endParaRPr lang="en-US" sz="8800" dirty="0">
              <a:solidFill>
                <a:schemeClr val="bg1"/>
              </a:solidFill>
              <a:latin typeface="Arial Black"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127"/>
        <p:cNvGrpSpPr/>
        <p:nvPr/>
      </p:nvGrpSpPr>
      <p:grpSpPr>
        <a:xfrm>
          <a:off x="0" y="0"/>
          <a:ext cx="0" cy="0"/>
          <a:chOff x="0" y="0"/>
          <a:chExt cx="0" cy="0"/>
        </a:xfrm>
      </p:grpSpPr>
      <p:pic>
        <p:nvPicPr>
          <p:cNvPr id="18" name="Picture 17" descr="3.png"/>
          <p:cNvPicPr>
            <a:picLocks noChangeAspect="1"/>
          </p:cNvPicPr>
          <p:nvPr/>
        </p:nvPicPr>
        <p:blipFill>
          <a:blip r:embed="rId3"/>
          <a:stretch>
            <a:fillRect/>
          </a:stretch>
        </p:blipFill>
        <p:spPr>
          <a:xfrm>
            <a:off x="2011458" y="267494"/>
            <a:ext cx="5440862" cy="460851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Gender Respondent towards sites</a:t>
            </a:r>
            <a:endParaRPr lang="en-US" dirty="0"/>
          </a:p>
        </p:txBody>
      </p:sp>
      <p:pic>
        <p:nvPicPr>
          <p:cNvPr id="7" name="Picture 6" descr="4.png"/>
          <p:cNvPicPr>
            <a:picLocks noChangeAspect="1"/>
          </p:cNvPicPr>
          <p:nvPr/>
        </p:nvPicPr>
        <p:blipFill>
          <a:blip r:embed="rId3"/>
          <a:stretch>
            <a:fillRect/>
          </a:stretch>
        </p:blipFill>
        <p:spPr>
          <a:xfrm>
            <a:off x="1523872" y="1203598"/>
            <a:ext cx="6096256" cy="393990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298</Words>
  <Application>Microsoft Office PowerPoint</Application>
  <PresentationFormat>On-screen Show (16:9)</PresentationFormat>
  <Paragraphs>40</Paragraphs>
  <Slides>74</Slides>
  <Notes>74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Fira Sans SemiBold</vt:lpstr>
      <vt:lpstr>Fira Sans Light</vt:lpstr>
      <vt:lpstr>Calibri</vt:lpstr>
      <vt:lpstr>Fira Sans;600</vt:lpstr>
      <vt:lpstr>Arial Black</vt:lpstr>
      <vt:lpstr>Fira Sans Medium</vt:lpstr>
      <vt:lpstr>Fira Sans</vt:lpstr>
      <vt:lpstr>Alonso template</vt:lpstr>
      <vt:lpstr>Customer Retention</vt:lpstr>
      <vt:lpstr>E-retail factors for customer activation and retention: A case study from Indian e-commerce customers</vt:lpstr>
      <vt:lpstr>Customer Recommention</vt:lpstr>
      <vt:lpstr>We have observe a dataset about customer recommendation towards site i.e Retention.</vt:lpstr>
      <vt:lpstr>Slide 5</vt:lpstr>
      <vt:lpstr>Slide 6</vt:lpstr>
      <vt:lpstr>Slide 7</vt:lpstr>
      <vt:lpstr>Slide 8</vt:lpstr>
      <vt:lpstr>Gender Respondent towards sites</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dc:title>
  <dc:creator>Arjun Verma</dc:creator>
  <cp:lastModifiedBy>PREETI</cp:lastModifiedBy>
  <cp:revision>12</cp:revision>
  <dcterms:modified xsi:type="dcterms:W3CDTF">2022-05-12T17:46:25Z</dcterms:modified>
</cp:coreProperties>
</file>